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6" r:id="rId1"/>
  </p:sldMasterIdLst>
  <p:notesMasterIdLst>
    <p:notesMasterId r:id="rId3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9" r:id="rId22"/>
    <p:sldId id="280" r:id="rId23"/>
    <p:sldId id="278" r:id="rId24"/>
    <p:sldId id="281" r:id="rId25"/>
    <p:sldId id="282" r:id="rId26"/>
    <p:sldId id="283" r:id="rId27"/>
    <p:sldId id="284" r:id="rId28"/>
    <p:sldId id="285" r:id="rId29"/>
    <p:sldId id="277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00"/>
    <p:restoredTop sz="95584"/>
  </p:normalViewPr>
  <p:slideViewPr>
    <p:cSldViewPr snapToGrid="0" snapToObjects="1">
      <p:cViewPr varScale="1">
        <p:scale>
          <a:sx n="100" d="100"/>
          <a:sy n="100" d="100"/>
        </p:scale>
        <p:origin x="2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6E0A8-2B91-5B4E-ACA5-DFAA0DAAADD0}" type="datetimeFigureOut">
              <a:rPr lang="pt-BR" smtClean="0"/>
              <a:t>25/04/2021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28646-786C-C64B-9499-DB644429809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351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Durante a busca, é possível </a:t>
            </a:r>
            <a:r>
              <a:rPr lang="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podar </a:t>
            </a:r>
            <a:r>
              <a:rPr lang="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(optar por não explorar) partes do espaço de busca, se for possível determinar que estas partes não têm qualquer possibilidade de conter a solução necessária. 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28646-786C-C64B-9499-DB644429809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5133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28646-786C-C64B-9499-DB644429809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8361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brute-force approach to solving this problem leads to the following obvious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algorithm: compute the distance between each pair of distinct points and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a pair with the smallest distance. Of course, we do not want to compute the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 between the same pair of points twice.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28646-786C-C64B-9499-DB6444298093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2831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Curiosidade: como evitar que a </a:t>
            </a:r>
            <a:r>
              <a:rPr lang="pt-BR" dirty="0" err="1"/>
              <a:t>raíz</a:t>
            </a:r>
            <a:r>
              <a:rPr lang="pt-BR" dirty="0"/>
              <a:t> quadrada seja processada dentro do for?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28646-786C-C64B-9499-DB6444298093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5389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important problems require finding an element with a special property in a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 that grows exponentially (or faster) with an instance size. Typically, such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 arise in situations that involve—explicitly or implicitly—combinatorial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 such as permutations, combinations, and subsets of a given set. Many such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 are optimization problems: they ask to find an element that maximizes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minimizes some desired characteristic such as a path length or an assignment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cost.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Exhaustive search is simply a brute-force approach to combinatorial problems.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suggests generating each and every element of the problem domain, selecting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 of them that satisfy all the constraints, and then finding a desired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 (e.g., the one that optimizes some objective function). Note that although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idea of exhaustive search is quite straightforward, its implementation typically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requires an algorithm for generating certain combinatorial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objects.We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delay a discussion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such algorithms until the next chapter and assume here that they exist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28646-786C-C64B-9499-DB6444298093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572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28646-786C-C64B-9499-DB6444298093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2177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Depth-First Search and Breadth-First Search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term “exhaustive search” can also be applied to two very important algorithms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systematically process all vertices and edges of a graph. These two traversal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 are depth-first search (DFS) and breadth-first search (BFS). These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 have proved to be very useful for many applications involving graphs in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artificial intelligence and operations research. In addition, they are indispensable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efficient investigation of fundamental properties of graphs such as connectivity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cycle presence.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Depth-First Search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Depth-first search starts a graph’s traversal at an arbitrary vertex by marking it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visited. On each iteration, the algorithm proceeds to an unvisited vertex that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adjacent to the one it is currently in. (If there are several such vertices, a tie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resolved arbitrarily. As a practical matter, which of the adjacent unvisited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candidates is chosen is dictated by the data structure representing the graph. In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examples, we always break ties by the alphabetical order of the vertices.) This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continues until a dead end—a vertex with no adjacent unvisited vertices—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encountered. At a dead end, the algorithm backs up one edge to the vertex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came from and tries to continue visiting unvisited vertices from there. The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 eventually halts after backing up to the starting vertex, with the latter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being a dead end. By then, all the vertices in the same connected component as the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starting vertex have been visited. If unvisited vertices still remain, the depth-first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 must be restarted at any one of them.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convenient to use a stack to trace the operation of depth-first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search.We</a:t>
            </a:r>
            <a:endParaRPr lang="e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 a vertex onto the stack when the vertex is reached for the first time (i.e., the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28646-786C-C64B-9499-DB6444298093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671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F01C9-8978-6D48-BC90-8CE667A126B0}" type="datetime1">
              <a:rPr lang="de-DE" smtClean="0"/>
              <a:t>25.04.21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5537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9ABBD-047F-A04B-9C94-BE02B76213EA}" type="datetime1">
              <a:rPr lang="de-DE" smtClean="0"/>
              <a:t>25.04.21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4953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5C28-F13E-F040-844C-B2E1464AFB43}" type="datetime1">
              <a:rPr lang="de-DE" smtClean="0"/>
              <a:t>25.04.21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555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261" y="169561"/>
            <a:ext cx="8309113" cy="11887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261" y="1649896"/>
            <a:ext cx="8309113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A0F2A-06CC-DE40-96F1-384EF8B431CE}" type="datetime1">
              <a:rPr lang="de-DE" smtClean="0"/>
              <a:t>25.04.21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7590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1917F-71CF-E645-A1B4-DA4C6768A36B}" type="datetime1">
              <a:rPr lang="de-DE" smtClean="0"/>
              <a:t>25.04.21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2171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2DDC4-1627-094B-9248-2BD047E13DCC}" type="datetime1">
              <a:rPr lang="de-DE" smtClean="0"/>
              <a:t>25.04.21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29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BCFC7-0427-FE40-B129-A529471B13BA}" type="datetime1">
              <a:rPr lang="de-DE" smtClean="0"/>
              <a:t>25.04.21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741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66875-5FC5-2943-A1BA-7B9451EA38B6}" type="datetime1">
              <a:rPr lang="de-DE" smtClean="0"/>
              <a:t>25.04.21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849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2C9C-3684-5047-BF0A-26FCDB50C9E4}" type="datetime1">
              <a:rPr lang="de-DE" smtClean="0"/>
              <a:t>25.04.21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187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7B9D7-0AA2-B447-B437-A30A1046D1A8}" type="datetime1">
              <a:rPr lang="de-DE" smtClean="0"/>
              <a:t>25.04.21</a:t>
            </a:fld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pt-B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1211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89B3462-C32C-2D45-9B09-6A9818E0896F}" type="datetime1">
              <a:rPr lang="de-DE" smtClean="0"/>
              <a:t>25.04.21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670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6B00CE3-5DAE-0149-8072-707528EA0837}" type="datetime1">
              <a:rPr lang="de-DE" smtClean="0"/>
              <a:t>25.04.21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7995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CB7D6-36BA-EF48-849A-B32FCB6816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Projeto de algoritmos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7869FC-8CD2-9A4B-8442-BB5A4B59B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Prof. Fábio Luiz Leite Júnior</a:t>
            </a:r>
            <a:br>
              <a:rPr lang="pt-BR" dirty="0"/>
            </a:br>
            <a:r>
              <a:rPr lang="pt-BR" dirty="0"/>
              <a:t>Departamento de Computação</a:t>
            </a:r>
            <a:br>
              <a:rPr lang="pt-BR" dirty="0"/>
            </a:br>
            <a:r>
              <a:rPr lang="pt-BR" dirty="0"/>
              <a:t>Universidade Estadual da Paraíba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EE745-3F95-DC48-AAD5-ECC9B0220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1486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D69F8-C1C8-2D45-8363-13F51D21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da mochila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67F233-2ED1-944C-B23A-91733BD24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1582990"/>
            <a:ext cx="8309113" cy="4343400"/>
          </a:xfrm>
        </p:spPr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C048D-0FE5-F64B-9B30-170AA397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10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4E74E-2C84-9243-A46B-B0DEBCBEF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14" y="2133600"/>
            <a:ext cx="7454845" cy="417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97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0498-E532-4D41-B9AD-0BFA0B47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da mochila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1B64C-2521-4149-82B3-0D83FB548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2" y="1649896"/>
            <a:ext cx="4280856" cy="4343400"/>
          </a:xfrm>
        </p:spPr>
        <p:txBody>
          <a:bodyPr/>
          <a:lstStyle/>
          <a:p>
            <a:r>
              <a:rPr lang="pt-BR" dirty="0"/>
              <a:t>Algoritmo força bruta:</a:t>
            </a:r>
          </a:p>
          <a:p>
            <a:pPr marL="342900" indent="-342900">
              <a:buFont typeface="+mj-lt"/>
              <a:buAutoNum type="arabicPeriod"/>
            </a:pPr>
            <a:r>
              <a:rPr lang="pt" sz="1600" dirty="0">
                <a:latin typeface="Calisto MT" panose="02040603050505030304" pitchFamily="18" charset="77"/>
              </a:rPr>
              <a:t>identificar todos os subconjuntos do conjunto de </a:t>
            </a:r>
            <a:r>
              <a:rPr lang="pt" sz="1600" dirty="0" err="1">
                <a:latin typeface="Calisto MT" panose="02040603050505030304" pitchFamily="18" charset="77"/>
              </a:rPr>
              <a:t>n</a:t>
            </a:r>
            <a:r>
              <a:rPr lang="pt" sz="1600" dirty="0">
                <a:latin typeface="Calisto MT" panose="02040603050505030304" pitchFamily="18" charset="77"/>
              </a:rPr>
              <a:t> itens dados; </a:t>
            </a:r>
          </a:p>
          <a:p>
            <a:pPr marL="342900" indent="-342900">
              <a:buFont typeface="+mj-lt"/>
              <a:buAutoNum type="arabicPeriod"/>
            </a:pPr>
            <a:r>
              <a:rPr lang="pt" sz="1600" dirty="0">
                <a:latin typeface="Calisto MT" panose="02040603050505030304" pitchFamily="18" charset="77"/>
              </a:rPr>
              <a:t>calcular o peso total de cada subconjunto para identificar subconjunto praticáveis; </a:t>
            </a:r>
          </a:p>
          <a:p>
            <a:pPr marL="342900" indent="-342900">
              <a:buFont typeface="+mj-lt"/>
              <a:buAutoNum type="arabicPeriod"/>
            </a:pPr>
            <a:r>
              <a:rPr lang="pt" sz="1600" dirty="0">
                <a:latin typeface="Calisto MT" panose="02040603050505030304" pitchFamily="18" charset="77"/>
              </a:rPr>
              <a:t>encontrar um subconjunto com o valor mais elevado entre eles </a:t>
            </a:r>
            <a:endParaRPr lang="pt" dirty="0">
              <a:latin typeface="Calisto MT" panose="02040603050505030304" pitchFamily="18" charset="77"/>
            </a:endParaRPr>
          </a:p>
          <a:p>
            <a:pPr marL="571500" lvl="1" indent="-342900">
              <a:buFont typeface="+mj-lt"/>
              <a:buAutoNum type="arabicPeriod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CB02A-5B78-E145-88DD-836E00DB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11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65DEB-CFE4-D54E-AB97-60A0CA7A5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117" y="1472115"/>
            <a:ext cx="4028257" cy="4640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58B898-C815-8F46-B5F5-5D22A0C5B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67200"/>
            <a:ext cx="4622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76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A2941-1522-5E41-8101-842072E55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da mochila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50208-4E5D-FF40-9928-8F76A27E7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" dirty="0"/>
              <a:t>Como o número de subconjuntos de um conjunto de </a:t>
            </a:r>
            <a:r>
              <a:rPr lang="pt" dirty="0" err="1"/>
              <a:t>n</a:t>
            </a:r>
            <a:r>
              <a:rPr lang="pt" dirty="0"/>
              <a:t> elementos é 2n, a busca exaustiva leva a um algoritmo </a:t>
            </a:r>
            <a:r>
              <a:rPr lang="pt" b="1" dirty="0"/>
              <a:t>O(2</a:t>
            </a:r>
            <a:r>
              <a:rPr lang="pt" b="1" baseline="30000" dirty="0"/>
              <a:t>n</a:t>
            </a:r>
            <a:r>
              <a:rPr lang="pt" b="1" dirty="0"/>
              <a:t>)</a:t>
            </a:r>
            <a:r>
              <a:rPr lang="pt" dirty="0"/>
              <a:t>. </a:t>
            </a:r>
          </a:p>
          <a:p>
            <a:r>
              <a:rPr lang="pt" dirty="0"/>
              <a:t>Assim, tanto para o problema do caixeiro viajante quanto da mochila, a busca exaustiva leva a algoritmos que são </a:t>
            </a:r>
            <a:r>
              <a:rPr lang="pt" b="1" dirty="0"/>
              <a:t>extremamente ineficientes</a:t>
            </a:r>
            <a:r>
              <a:rPr lang="pt" dirty="0"/>
              <a:t>. </a:t>
            </a:r>
          </a:p>
          <a:p>
            <a:r>
              <a:rPr lang="pt" dirty="0"/>
              <a:t>Estes problemas são chamados de problemas </a:t>
            </a:r>
            <a:r>
              <a:rPr lang="pt" b="1" dirty="0"/>
              <a:t>NP-hard</a:t>
            </a:r>
            <a:r>
              <a:rPr lang="pt" dirty="0"/>
              <a:t>. 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A251E-C71F-0242-8086-DB77A97DE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9335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1B83-32ED-1E49-A179-E3BFAB766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String</a:t>
            </a:r>
            <a:r>
              <a:rPr lang="pt-BR" dirty="0"/>
              <a:t> </a:t>
            </a:r>
            <a:r>
              <a:rPr lang="pt-BR" dirty="0" err="1"/>
              <a:t>matching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E1070-301B-A34F-922C-36357BD9C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1649896"/>
            <a:ext cx="4124739" cy="4343400"/>
          </a:xfrm>
        </p:spPr>
        <p:txBody>
          <a:bodyPr/>
          <a:lstStyle/>
          <a:p>
            <a:r>
              <a:rPr lang="pt-BR" dirty="0"/>
              <a:t>Problema: encontrar as ocorrências de um dado padrão num texto.</a:t>
            </a:r>
          </a:p>
          <a:p>
            <a:pPr lvl="1"/>
            <a:r>
              <a:rPr lang="pt-BR" dirty="0"/>
              <a:t>Problema derivado: indicar a primeira ocorrência do dado padrão no texto</a:t>
            </a:r>
          </a:p>
          <a:p>
            <a:r>
              <a:rPr lang="pt-BR" dirty="0"/>
              <a:t>Busca por sequências relevantes em cadeias de DNA expressadas em texto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50E3B-E1F7-4C48-9FBF-206AE6A1A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13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E445C-E3E0-6B4F-A8E7-A1D8B885D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174" y="1649896"/>
            <a:ext cx="29972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9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374DD0-88F6-724D-8CB2-4E6A7C076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3467"/>
            <a:ext cx="2522980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pt-BR">
                <a:solidFill>
                  <a:schemeClr val="bg1"/>
                </a:solidFill>
              </a:rPr>
              <a:t>String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FF593-3F5E-7044-A1E7-E8279F7F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Definições</a:t>
            </a:r>
          </a:p>
          <a:p>
            <a:pPr lvl="1"/>
            <a:r>
              <a:rPr lang="pt-BR" dirty="0" err="1">
                <a:solidFill>
                  <a:schemeClr val="bg1"/>
                </a:solidFill>
              </a:rPr>
              <a:t>T</a:t>
            </a:r>
            <a:r>
              <a:rPr lang="pt-BR" dirty="0">
                <a:solidFill>
                  <a:schemeClr val="bg1"/>
                </a:solidFill>
                <a:latin typeface="Calisto MT" panose="02040603050505030304" pitchFamily="18" charset="77"/>
              </a:rPr>
              <a:t>[1,...,</a:t>
            </a:r>
            <a:r>
              <a:rPr lang="pt-BR" dirty="0" err="1">
                <a:solidFill>
                  <a:schemeClr val="bg1"/>
                </a:solidFill>
                <a:latin typeface="Calisto MT" panose="02040603050505030304" pitchFamily="18" charset="77"/>
              </a:rPr>
              <a:t>n</a:t>
            </a:r>
            <a:r>
              <a:rPr lang="pt-BR" dirty="0">
                <a:solidFill>
                  <a:schemeClr val="bg1"/>
                </a:solidFill>
                <a:latin typeface="Calisto MT" panose="02040603050505030304" pitchFamily="18" charset="77"/>
              </a:rPr>
              <a:t>]</a:t>
            </a:r>
            <a:r>
              <a:rPr lang="pt-BR" dirty="0">
                <a:solidFill>
                  <a:schemeClr val="bg1"/>
                </a:solidFill>
              </a:rPr>
              <a:t> e </a:t>
            </a:r>
            <a:r>
              <a:rPr lang="pt-BR" dirty="0" err="1">
                <a:solidFill>
                  <a:schemeClr val="bg1"/>
                </a:solidFill>
              </a:rPr>
              <a:t>P</a:t>
            </a:r>
            <a:r>
              <a:rPr lang="pt-BR" dirty="0">
                <a:solidFill>
                  <a:schemeClr val="bg1"/>
                </a:solidFill>
                <a:latin typeface="Calisto MT" panose="02040603050505030304" pitchFamily="18" charset="77"/>
              </a:rPr>
              <a:t>[1,...,m]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array</a:t>
            </a:r>
            <a:r>
              <a:rPr lang="pt-BR" dirty="0">
                <a:solidFill>
                  <a:schemeClr val="bg1"/>
                </a:solidFill>
              </a:rPr>
              <a:t> de </a:t>
            </a:r>
            <a:r>
              <a:rPr lang="pt-BR" dirty="0" err="1">
                <a:solidFill>
                  <a:schemeClr val="bg1"/>
                </a:solidFill>
              </a:rPr>
              <a:t>strings</a:t>
            </a:r>
            <a:r>
              <a:rPr lang="pt-BR" dirty="0">
                <a:solidFill>
                  <a:schemeClr val="bg1"/>
                </a:solidFill>
              </a:rPr>
              <a:t>, onde m ≤ </a:t>
            </a:r>
            <a:r>
              <a:rPr lang="pt-BR" dirty="0" err="1">
                <a:solidFill>
                  <a:schemeClr val="bg1"/>
                </a:solidFill>
              </a:rPr>
              <a:t>n</a:t>
            </a:r>
            <a:endParaRPr lang="pt-BR" dirty="0">
              <a:solidFill>
                <a:schemeClr val="bg1"/>
              </a:solidFill>
            </a:endParaRPr>
          </a:p>
          <a:p>
            <a:pPr lvl="1"/>
            <a:r>
              <a:rPr lang="pt-BR" dirty="0">
                <a:solidFill>
                  <a:schemeClr val="bg1"/>
                </a:solidFill>
              </a:rPr>
              <a:t>Possuem elementos de um mesmo alfabeto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82CE6-EFD3-7241-84B6-2AEF23CEB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322" y="2451972"/>
            <a:ext cx="4688077" cy="17931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6BF40-EF85-EF47-BE68-0D17CE03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1A77A6E-275D-834C-A477-A607DD4A493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715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374DD0-88F6-724D-8CB2-4E6A7C076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3467"/>
            <a:ext cx="2522980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pt-BR">
                <a:solidFill>
                  <a:schemeClr val="bg1"/>
                </a:solidFill>
              </a:rPr>
              <a:t>String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FF593-3F5E-7044-A1E7-E8279F7F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Definições</a:t>
            </a:r>
          </a:p>
          <a:p>
            <a:pPr lvl="1"/>
            <a:r>
              <a:rPr lang="pt-BR" dirty="0" err="1">
                <a:solidFill>
                  <a:schemeClr val="bg1"/>
                </a:solidFill>
              </a:rPr>
              <a:t>T</a:t>
            </a:r>
            <a:r>
              <a:rPr lang="pt-BR" dirty="0">
                <a:solidFill>
                  <a:schemeClr val="bg1"/>
                </a:solidFill>
                <a:latin typeface="Calisto MT" panose="02040603050505030304" pitchFamily="18" charset="77"/>
              </a:rPr>
              <a:t>[1,...,</a:t>
            </a:r>
            <a:r>
              <a:rPr lang="pt-BR" dirty="0" err="1">
                <a:solidFill>
                  <a:schemeClr val="bg1"/>
                </a:solidFill>
                <a:latin typeface="Calisto MT" panose="02040603050505030304" pitchFamily="18" charset="77"/>
              </a:rPr>
              <a:t>n</a:t>
            </a:r>
            <a:r>
              <a:rPr lang="pt-BR" dirty="0">
                <a:solidFill>
                  <a:schemeClr val="bg1"/>
                </a:solidFill>
                <a:latin typeface="Calisto MT" panose="02040603050505030304" pitchFamily="18" charset="77"/>
              </a:rPr>
              <a:t>]</a:t>
            </a:r>
            <a:r>
              <a:rPr lang="pt-BR" dirty="0">
                <a:solidFill>
                  <a:schemeClr val="bg1"/>
                </a:solidFill>
              </a:rPr>
              <a:t> e </a:t>
            </a:r>
            <a:r>
              <a:rPr lang="pt-BR" dirty="0" err="1">
                <a:solidFill>
                  <a:schemeClr val="bg1"/>
                </a:solidFill>
              </a:rPr>
              <a:t>P</a:t>
            </a:r>
            <a:r>
              <a:rPr lang="pt-BR" dirty="0">
                <a:solidFill>
                  <a:schemeClr val="bg1"/>
                </a:solidFill>
                <a:latin typeface="Calisto MT" panose="02040603050505030304" pitchFamily="18" charset="77"/>
              </a:rPr>
              <a:t>[1,...,m]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array</a:t>
            </a:r>
            <a:r>
              <a:rPr lang="pt-BR" dirty="0">
                <a:solidFill>
                  <a:schemeClr val="bg1"/>
                </a:solidFill>
              </a:rPr>
              <a:t> de </a:t>
            </a:r>
            <a:r>
              <a:rPr lang="pt-BR" dirty="0" err="1">
                <a:solidFill>
                  <a:schemeClr val="bg1"/>
                </a:solidFill>
              </a:rPr>
              <a:t>strings</a:t>
            </a:r>
            <a:r>
              <a:rPr lang="pt-BR" dirty="0">
                <a:solidFill>
                  <a:schemeClr val="bg1"/>
                </a:solidFill>
              </a:rPr>
              <a:t>, onde m ≤ </a:t>
            </a:r>
            <a:r>
              <a:rPr lang="pt-BR" dirty="0" err="1">
                <a:solidFill>
                  <a:schemeClr val="bg1"/>
                </a:solidFill>
              </a:rPr>
              <a:t>n</a:t>
            </a:r>
            <a:endParaRPr lang="pt-BR" dirty="0">
              <a:solidFill>
                <a:schemeClr val="bg1"/>
              </a:solidFill>
            </a:endParaRPr>
          </a:p>
          <a:p>
            <a:pPr lvl="1"/>
            <a:r>
              <a:rPr lang="pt-BR" dirty="0">
                <a:solidFill>
                  <a:schemeClr val="bg1"/>
                </a:solidFill>
              </a:rPr>
              <a:t>Possuem elementos de um mesmo alfabeto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6BF40-EF85-EF47-BE68-0D17CE03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1A77A6E-275D-834C-A477-A607DD4A493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4E698C-D139-7145-843F-7C6C5D711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855" y="2371510"/>
            <a:ext cx="4638072" cy="181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21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374DD0-88F6-724D-8CB2-4E6A7C076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3467"/>
            <a:ext cx="2522980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pt-BR">
                <a:solidFill>
                  <a:schemeClr val="bg1"/>
                </a:solidFill>
              </a:rPr>
              <a:t>String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FF593-3F5E-7044-A1E7-E8279F7F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Definições</a:t>
            </a:r>
          </a:p>
          <a:p>
            <a:pPr lvl="1"/>
            <a:r>
              <a:rPr lang="pt-BR" dirty="0" err="1">
                <a:solidFill>
                  <a:schemeClr val="bg1"/>
                </a:solidFill>
              </a:rPr>
              <a:t>T</a:t>
            </a:r>
            <a:r>
              <a:rPr lang="pt-BR" dirty="0">
                <a:solidFill>
                  <a:schemeClr val="bg1"/>
                </a:solidFill>
                <a:latin typeface="Calisto MT" panose="02040603050505030304" pitchFamily="18" charset="77"/>
              </a:rPr>
              <a:t>[1,...,</a:t>
            </a:r>
            <a:r>
              <a:rPr lang="pt-BR" dirty="0" err="1">
                <a:solidFill>
                  <a:schemeClr val="bg1"/>
                </a:solidFill>
                <a:latin typeface="Calisto MT" panose="02040603050505030304" pitchFamily="18" charset="77"/>
              </a:rPr>
              <a:t>n</a:t>
            </a:r>
            <a:r>
              <a:rPr lang="pt-BR" dirty="0">
                <a:solidFill>
                  <a:schemeClr val="bg1"/>
                </a:solidFill>
                <a:latin typeface="Calisto MT" panose="02040603050505030304" pitchFamily="18" charset="77"/>
              </a:rPr>
              <a:t>]</a:t>
            </a:r>
            <a:r>
              <a:rPr lang="pt-BR" dirty="0">
                <a:solidFill>
                  <a:schemeClr val="bg1"/>
                </a:solidFill>
              </a:rPr>
              <a:t> e </a:t>
            </a:r>
            <a:r>
              <a:rPr lang="pt-BR" dirty="0" err="1">
                <a:solidFill>
                  <a:schemeClr val="bg1"/>
                </a:solidFill>
              </a:rPr>
              <a:t>P</a:t>
            </a:r>
            <a:r>
              <a:rPr lang="pt-BR" dirty="0">
                <a:solidFill>
                  <a:schemeClr val="bg1"/>
                </a:solidFill>
                <a:latin typeface="Calisto MT" panose="02040603050505030304" pitchFamily="18" charset="77"/>
              </a:rPr>
              <a:t>[1,...,m]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array</a:t>
            </a:r>
            <a:r>
              <a:rPr lang="pt-BR" dirty="0">
                <a:solidFill>
                  <a:schemeClr val="bg1"/>
                </a:solidFill>
              </a:rPr>
              <a:t> de </a:t>
            </a:r>
            <a:r>
              <a:rPr lang="pt-BR" dirty="0" err="1">
                <a:solidFill>
                  <a:schemeClr val="bg1"/>
                </a:solidFill>
              </a:rPr>
              <a:t>strings</a:t>
            </a:r>
            <a:r>
              <a:rPr lang="pt-BR" dirty="0">
                <a:solidFill>
                  <a:schemeClr val="bg1"/>
                </a:solidFill>
              </a:rPr>
              <a:t>, onde m ≤ </a:t>
            </a:r>
            <a:r>
              <a:rPr lang="pt-BR" dirty="0" err="1">
                <a:solidFill>
                  <a:schemeClr val="bg1"/>
                </a:solidFill>
              </a:rPr>
              <a:t>n</a:t>
            </a:r>
            <a:endParaRPr lang="pt-BR" dirty="0">
              <a:solidFill>
                <a:schemeClr val="bg1"/>
              </a:solidFill>
            </a:endParaRPr>
          </a:p>
          <a:p>
            <a:pPr lvl="1"/>
            <a:r>
              <a:rPr lang="pt-BR" dirty="0">
                <a:solidFill>
                  <a:schemeClr val="bg1"/>
                </a:solidFill>
              </a:rPr>
              <a:t>Possuem elementos de um mesmo alfabeto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6BF40-EF85-EF47-BE68-0D17CE03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1A77A6E-275D-834C-A477-A607DD4A493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9D2E0-73FB-FF47-83C2-9353E6B8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155" y="2251152"/>
            <a:ext cx="5052787" cy="191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04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374DD0-88F6-724D-8CB2-4E6A7C076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3467"/>
            <a:ext cx="2522980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pt-BR">
                <a:solidFill>
                  <a:schemeClr val="bg1"/>
                </a:solidFill>
              </a:rPr>
              <a:t>String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FF593-3F5E-7044-A1E7-E8279F7F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Definições</a:t>
            </a:r>
          </a:p>
          <a:p>
            <a:pPr lvl="1"/>
            <a:r>
              <a:rPr lang="pt-BR" dirty="0" err="1">
                <a:solidFill>
                  <a:schemeClr val="bg1"/>
                </a:solidFill>
              </a:rPr>
              <a:t>T</a:t>
            </a:r>
            <a:r>
              <a:rPr lang="pt-BR" dirty="0">
                <a:solidFill>
                  <a:schemeClr val="bg1"/>
                </a:solidFill>
                <a:latin typeface="Calisto MT" panose="02040603050505030304" pitchFamily="18" charset="77"/>
              </a:rPr>
              <a:t>[1,...,</a:t>
            </a:r>
            <a:r>
              <a:rPr lang="pt-BR" dirty="0" err="1">
                <a:solidFill>
                  <a:schemeClr val="bg1"/>
                </a:solidFill>
                <a:latin typeface="Calisto MT" panose="02040603050505030304" pitchFamily="18" charset="77"/>
              </a:rPr>
              <a:t>n</a:t>
            </a:r>
            <a:r>
              <a:rPr lang="pt-BR" dirty="0">
                <a:solidFill>
                  <a:schemeClr val="bg1"/>
                </a:solidFill>
                <a:latin typeface="Calisto MT" panose="02040603050505030304" pitchFamily="18" charset="77"/>
              </a:rPr>
              <a:t>]</a:t>
            </a:r>
            <a:r>
              <a:rPr lang="pt-BR" dirty="0">
                <a:solidFill>
                  <a:schemeClr val="bg1"/>
                </a:solidFill>
              </a:rPr>
              <a:t> e </a:t>
            </a:r>
            <a:r>
              <a:rPr lang="pt-BR" dirty="0" err="1">
                <a:solidFill>
                  <a:schemeClr val="bg1"/>
                </a:solidFill>
              </a:rPr>
              <a:t>P</a:t>
            </a:r>
            <a:r>
              <a:rPr lang="pt-BR" dirty="0">
                <a:solidFill>
                  <a:schemeClr val="bg1"/>
                </a:solidFill>
                <a:latin typeface="Calisto MT" panose="02040603050505030304" pitchFamily="18" charset="77"/>
              </a:rPr>
              <a:t>[</a:t>
            </a:r>
            <a:r>
              <a:rPr lang="pt-BR">
                <a:solidFill>
                  <a:schemeClr val="bg1"/>
                </a:solidFill>
                <a:latin typeface="Calisto MT" panose="02040603050505030304" pitchFamily="18" charset="77"/>
              </a:rPr>
              <a:t>1,...,m]</a:t>
            </a:r>
            <a:r>
              <a:rPr lang="pt-BR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array</a:t>
            </a:r>
            <a:r>
              <a:rPr lang="pt-BR" dirty="0">
                <a:solidFill>
                  <a:schemeClr val="bg1"/>
                </a:solidFill>
              </a:rPr>
              <a:t> de </a:t>
            </a:r>
            <a:r>
              <a:rPr lang="pt-BR" dirty="0" err="1">
                <a:solidFill>
                  <a:schemeClr val="bg1"/>
                </a:solidFill>
              </a:rPr>
              <a:t>strings</a:t>
            </a:r>
            <a:r>
              <a:rPr lang="pt-BR" dirty="0">
                <a:solidFill>
                  <a:schemeClr val="bg1"/>
                </a:solidFill>
              </a:rPr>
              <a:t>, onde m ≤ </a:t>
            </a:r>
            <a:r>
              <a:rPr lang="pt-BR" dirty="0" err="1">
                <a:solidFill>
                  <a:schemeClr val="bg1"/>
                </a:solidFill>
              </a:rPr>
              <a:t>n</a:t>
            </a:r>
            <a:endParaRPr lang="pt-BR" dirty="0">
              <a:solidFill>
                <a:schemeClr val="bg1"/>
              </a:solidFill>
            </a:endParaRPr>
          </a:p>
          <a:p>
            <a:pPr lvl="1"/>
            <a:r>
              <a:rPr lang="pt-BR" dirty="0">
                <a:solidFill>
                  <a:schemeClr val="bg1"/>
                </a:solidFill>
              </a:rPr>
              <a:t>Possuem elementos de um mesmo alfabeto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6BF40-EF85-EF47-BE68-0D17CE03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1A77A6E-275D-834C-A477-A607DD4A493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422EF3-C890-B54D-9565-E4C3DC0C8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119" y="2125236"/>
            <a:ext cx="5302085" cy="195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51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B34F3-189C-3A45-AF8C-18A7C6E6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String</a:t>
            </a:r>
            <a:r>
              <a:rPr lang="pt-BR" dirty="0"/>
              <a:t> </a:t>
            </a:r>
            <a:r>
              <a:rPr lang="pt-BR" dirty="0" err="1"/>
              <a:t>matching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B59B69-04EC-F645-946A-4B5356F33D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7261" y="1649896"/>
                <a:ext cx="8309113" cy="1951948"/>
              </a:xfrm>
            </p:spPr>
            <p:txBody>
              <a:bodyPr/>
              <a:lstStyle/>
              <a:p>
                <a:r>
                  <a:rPr lang="pt" dirty="0"/>
                  <a:t>O padrão </a:t>
                </a:r>
                <a:r>
                  <a:rPr lang="pt" dirty="0" err="1"/>
                  <a:t>P</a:t>
                </a:r>
                <a:r>
                  <a:rPr lang="pt" dirty="0"/>
                  <a:t> ocorre com deslocamento </a:t>
                </a:r>
                <a:r>
                  <a:rPr lang="pt" dirty="0" err="1"/>
                  <a:t>s</a:t>
                </a:r>
                <a:r>
                  <a:rPr lang="pt" dirty="0"/>
                  <a:t> em </a:t>
                </a:r>
                <a:r>
                  <a:rPr lang="pt" dirty="0" err="1"/>
                  <a:t>T</a:t>
                </a:r>
                <a:r>
                  <a:rPr lang="pt" dirty="0"/>
                  <a:t> se:</a:t>
                </a:r>
              </a:p>
              <a:p>
                <a:pPr marL="228600" lvl="1" indent="0">
                  <a:buNone/>
                </a:pP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+1 .. 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[1..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BR" dirty="0"/>
                  <a:t> </a:t>
                </a:r>
              </a:p>
              <a:p>
                <a:r>
                  <a:rPr lang="pt" dirty="0"/>
                  <a:t>Se </a:t>
                </a:r>
                <a:r>
                  <a:rPr lang="pt" dirty="0" err="1"/>
                  <a:t>P</a:t>
                </a:r>
                <a:r>
                  <a:rPr lang="pt" dirty="0"/>
                  <a:t> ocorre com deslocamento </a:t>
                </a:r>
                <a:r>
                  <a:rPr lang="pt" dirty="0" err="1"/>
                  <a:t>s</a:t>
                </a:r>
                <a:r>
                  <a:rPr lang="pt" dirty="0"/>
                  <a:t> em </a:t>
                </a:r>
                <a:r>
                  <a:rPr lang="pt" dirty="0" err="1"/>
                  <a:t>T</a:t>
                </a:r>
                <a:r>
                  <a:rPr lang="pt" dirty="0"/>
                  <a:t>, então </a:t>
                </a:r>
                <a:r>
                  <a:rPr lang="pt" dirty="0" err="1"/>
                  <a:t>s</a:t>
                </a:r>
                <a:r>
                  <a:rPr lang="pt" dirty="0"/>
                  <a:t> é um deslocamento válido</a:t>
                </a:r>
              </a:p>
              <a:p>
                <a:r>
                  <a:rPr lang="pt" dirty="0"/>
                  <a:t>Problema: achar todas os deslocamentos válidos com os quais o padrão </a:t>
                </a:r>
                <a:r>
                  <a:rPr lang="pt" dirty="0" err="1"/>
                  <a:t>P</a:t>
                </a:r>
                <a:r>
                  <a:rPr lang="pt" dirty="0"/>
                  <a:t> ocorre em T.</a:t>
                </a:r>
              </a:p>
              <a:p>
                <a:endParaRPr lang="pt" dirty="0"/>
              </a:p>
              <a:p>
                <a:endParaRPr lang="pt" dirty="0"/>
              </a:p>
              <a:p>
                <a:pPr lvl="1"/>
                <a:endParaRPr lang="pt-B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B59B69-04EC-F645-946A-4B5356F33D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7261" y="1649896"/>
                <a:ext cx="8309113" cy="1951948"/>
              </a:xfrm>
              <a:blipFill>
                <a:blip r:embed="rId2"/>
                <a:stretch>
                  <a:fillRect l="-305" t="-1290" r="-4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0B3C7-8B9D-B24A-A981-3C85F908A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18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915C1-47FF-A94B-B54C-892D5E442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74" y="3722185"/>
            <a:ext cx="6064644" cy="129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1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5B3D-DFB2-644A-93DB-E4DA66DC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String</a:t>
            </a:r>
            <a:r>
              <a:rPr lang="pt-BR" dirty="0"/>
              <a:t> </a:t>
            </a:r>
            <a:r>
              <a:rPr lang="pt-BR" dirty="0" err="1"/>
              <a:t>matching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3FB36-D27B-C44B-96C7-4E188D261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1582989"/>
            <a:ext cx="8309113" cy="1188720"/>
          </a:xfrm>
        </p:spPr>
        <p:txBody>
          <a:bodyPr/>
          <a:lstStyle/>
          <a:p>
            <a:r>
              <a:rPr lang="pt-BR" dirty="0"/>
              <a:t>Algoritmo:</a:t>
            </a:r>
          </a:p>
          <a:p>
            <a:pPr lvl="1"/>
            <a:r>
              <a:rPr lang="pt" dirty="0" err="1"/>
              <a:t>StringMatcher</a:t>
            </a:r>
            <a:r>
              <a:rPr lang="pt" dirty="0"/>
              <a:t> acha todos os deslocamentos válidos</a:t>
            </a:r>
          </a:p>
          <a:p>
            <a:pPr lvl="1"/>
            <a:r>
              <a:rPr lang="pt" dirty="0"/>
              <a:t>usando o laço; se </a:t>
            </a:r>
            <a:r>
              <a:rPr lang="pt" dirty="0" err="1"/>
              <a:t>P</a:t>
            </a:r>
            <a:r>
              <a:rPr lang="pt" dirty="0"/>
              <a:t>[1..m] = </a:t>
            </a:r>
            <a:r>
              <a:rPr lang="pt" dirty="0" err="1"/>
              <a:t>T</a:t>
            </a:r>
            <a:r>
              <a:rPr lang="pt" dirty="0"/>
              <a:t>[</a:t>
            </a:r>
            <a:r>
              <a:rPr lang="pt" dirty="0" err="1"/>
              <a:t>s</a:t>
            </a:r>
            <a:r>
              <a:rPr lang="pt" dirty="0"/>
              <a:t> + 1..s + m] para todos os </a:t>
            </a:r>
            <a:r>
              <a:rPr lang="pt" dirty="0" err="1"/>
              <a:t>n</a:t>
            </a:r>
            <a:r>
              <a:rPr lang="pt" dirty="0"/>
              <a:t> − m + 1 valores possíveis de s.</a:t>
            </a:r>
          </a:p>
          <a:p>
            <a:pPr lvl="1"/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2A4A7-3539-B041-8C7A-4F563EE80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19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8207B-EEE7-F54F-9A42-3C89A53BF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42" y="2921189"/>
            <a:ext cx="7108814" cy="329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AD0FD2-AF9A-4626-A717-49B02235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6971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F3CC8-5E2B-2443-9C99-8008CA462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2386744"/>
            <a:ext cx="3364992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800"/>
              <a:t>projeto e análise de algoritmos</a:t>
            </a: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39AF048-01BF-4742-B8D3-428C27C15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81A00C-8B38-DD45-8810-589131F72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303" y="274319"/>
            <a:ext cx="4159618" cy="65248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EE855-342D-DE45-9115-31434AD79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1A77A6E-275D-834C-A477-A607DD4A493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81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407E9-340F-8E4E-894E-F37A92AFC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String</a:t>
            </a:r>
            <a:r>
              <a:rPr lang="pt-BR" dirty="0"/>
              <a:t> </a:t>
            </a:r>
            <a:r>
              <a:rPr lang="pt-BR" dirty="0" err="1"/>
              <a:t>matching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ADB31-0749-4946-9F34-51B66C45C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Análise:</a:t>
            </a:r>
          </a:p>
          <a:p>
            <a:r>
              <a:rPr lang="pt" dirty="0"/>
              <a:t>Para cada uma das n-m+1 valores possíveis de </a:t>
            </a:r>
            <a:r>
              <a:rPr lang="pt" dirty="0" err="1"/>
              <a:t>s</a:t>
            </a:r>
            <a:r>
              <a:rPr lang="pt" dirty="0"/>
              <a:t>, o laço </a:t>
            </a:r>
            <a:r>
              <a:rPr lang="pt" dirty="0" err="1"/>
              <a:t>while</a:t>
            </a:r>
            <a:r>
              <a:rPr lang="pt" dirty="0"/>
              <a:t> executa m vezes</a:t>
            </a:r>
          </a:p>
          <a:p>
            <a:r>
              <a:rPr lang="pt" dirty="0"/>
              <a:t>Pior caso: algoritmo tem custo: </a:t>
            </a:r>
            <a:r>
              <a:rPr lang="pt" dirty="0" err="1"/>
              <a:t>Θ</a:t>
            </a:r>
            <a:r>
              <a:rPr lang="pt" dirty="0"/>
              <a:t>((n-m+1)*m)</a:t>
            </a:r>
          </a:p>
          <a:p>
            <a:pPr lvl="1"/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41C15-3026-B249-A65A-CB7A13904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0728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1ACE1-0610-984D-84CA-E56E2160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Closest</a:t>
            </a:r>
            <a:r>
              <a:rPr lang="pt-BR" dirty="0"/>
              <a:t> </a:t>
            </a:r>
            <a:r>
              <a:rPr lang="pt-BR" dirty="0" err="1"/>
              <a:t>Pair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F9003-5E32-634A-A8AD-6F5283CDE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Par de pontos mais próximos num plano</a:t>
            </a:r>
          </a:p>
          <a:p>
            <a:r>
              <a:rPr lang="pt-BR" dirty="0"/>
              <a:t>Distância </a:t>
            </a:r>
            <a:r>
              <a:rPr lang="pt-BR" dirty="0" err="1"/>
              <a:t>Eclideana</a:t>
            </a:r>
            <a:endParaRPr lang="pt-BR" dirty="0"/>
          </a:p>
          <a:p>
            <a:r>
              <a:rPr lang="pt-BR" dirty="0"/>
              <a:t>Mas também</a:t>
            </a:r>
          </a:p>
          <a:p>
            <a:pPr lvl="1"/>
            <a:r>
              <a:rPr lang="de-DE" dirty="0" err="1"/>
              <a:t>Hamming</a:t>
            </a:r>
            <a:r>
              <a:rPr lang="de-DE" dirty="0"/>
              <a:t> </a:t>
            </a:r>
            <a:r>
              <a:rPr lang="de-DE" dirty="0" err="1"/>
              <a:t>distance</a:t>
            </a:r>
            <a:endParaRPr lang="de-DE" dirty="0"/>
          </a:p>
          <a:p>
            <a:pPr lvl="1"/>
            <a:r>
              <a:rPr lang="de-DE" dirty="0"/>
              <a:t>Manhattan </a:t>
            </a:r>
            <a:r>
              <a:rPr lang="de-DE" dirty="0" err="1"/>
              <a:t>distance</a:t>
            </a:r>
            <a:endParaRPr lang="de-DE" dirty="0"/>
          </a:p>
          <a:p>
            <a:r>
              <a:rPr lang="pt-BR" dirty="0"/>
              <a:t>Na moda com algoritmos de cluster</a:t>
            </a:r>
          </a:p>
          <a:p>
            <a:r>
              <a:rPr lang="pt-BR" dirty="0"/>
              <a:t>Algoritmo força bruta</a:t>
            </a:r>
          </a:p>
          <a:p>
            <a:pPr lvl="1"/>
            <a:r>
              <a:rPr lang="pt-BR" dirty="0"/>
              <a:t>Computar a distância entre cada par de pontos distintos</a:t>
            </a:r>
          </a:p>
          <a:p>
            <a:pPr lvl="1"/>
            <a:r>
              <a:rPr lang="pt-BR" dirty="0"/>
              <a:t>Encontrar o par com a menor distância</a:t>
            </a:r>
          </a:p>
          <a:p>
            <a:pPr lvl="1"/>
            <a:r>
              <a:rPr lang="pt-BR" dirty="0"/>
              <a:t>Evitar computar os mesmos pontos mais de uma vez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B8BCF-A12B-E441-86D2-01F0254D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21</a:t>
            </a:fld>
            <a:endParaRPr lang="pt-BR"/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6D22ECA4-083C-1848-B609-5A5004890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817" y="2123340"/>
            <a:ext cx="3556000" cy="63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047088-A2E7-A44C-9E4E-AF09C6ACB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717" y="2883929"/>
            <a:ext cx="28702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0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D522-4739-D94D-A1DA-E5B9AC6D1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Closest</a:t>
            </a:r>
            <a:r>
              <a:rPr lang="pt-BR" dirty="0"/>
              <a:t> </a:t>
            </a:r>
            <a:r>
              <a:rPr lang="pt-BR" dirty="0" err="1"/>
              <a:t>Pair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ABAE0-913A-ED4C-B471-4B8CEA3E3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1649896"/>
            <a:ext cx="8309113" cy="1779104"/>
          </a:xfrm>
        </p:spPr>
        <p:txBody>
          <a:bodyPr/>
          <a:lstStyle/>
          <a:p>
            <a:r>
              <a:rPr lang="pt" b="1" dirty="0">
                <a:solidFill>
                  <a:schemeClr val="tx1"/>
                </a:solidFill>
              </a:rPr>
              <a:t>Problema: </a:t>
            </a:r>
            <a:r>
              <a:rPr lang="pt" dirty="0">
                <a:solidFill>
                  <a:schemeClr val="tx1"/>
                </a:solidFill>
              </a:rPr>
              <a:t>Dados </a:t>
            </a:r>
            <a:r>
              <a:rPr lang="pt" dirty="0" err="1">
                <a:solidFill>
                  <a:schemeClr val="tx1"/>
                </a:solidFill>
              </a:rPr>
              <a:t>n</a:t>
            </a:r>
            <a:r>
              <a:rPr lang="pt" dirty="0">
                <a:solidFill>
                  <a:schemeClr val="tx1"/>
                </a:solidFill>
              </a:rPr>
              <a:t> pontos no plano, determinar dois deles que estão à distância mínima. </a:t>
            </a:r>
          </a:p>
          <a:p>
            <a:r>
              <a:rPr lang="pt" dirty="0">
                <a:solidFill>
                  <a:schemeClr val="tx1"/>
                </a:solidFill>
              </a:rPr>
              <a:t>–</a:t>
            </a:r>
            <a:r>
              <a:rPr lang="pt" b="1" dirty="0">
                <a:solidFill>
                  <a:schemeClr val="tx1"/>
                </a:solidFill>
              </a:rPr>
              <a:t>Entrada: </a:t>
            </a:r>
            <a:r>
              <a:rPr lang="pt" dirty="0">
                <a:solidFill>
                  <a:schemeClr val="tx1"/>
                </a:solidFill>
              </a:rPr>
              <a:t>coleção de </a:t>
            </a:r>
            <a:r>
              <a:rPr lang="pt" dirty="0" err="1">
                <a:solidFill>
                  <a:schemeClr val="tx1"/>
                </a:solidFill>
              </a:rPr>
              <a:t>n</a:t>
            </a:r>
            <a:r>
              <a:rPr lang="pt" dirty="0">
                <a:solidFill>
                  <a:schemeClr val="tx1"/>
                </a:solidFill>
              </a:rPr>
              <a:t> pontos </a:t>
            </a:r>
            <a:r>
              <a:rPr lang="pt" dirty="0">
                <a:solidFill>
                  <a:schemeClr val="tx1"/>
                </a:solidFill>
                <a:latin typeface="Calisto MT" panose="02040603050505030304" pitchFamily="18" charset="77"/>
              </a:rPr>
              <a:t>(</a:t>
            </a:r>
            <a:r>
              <a:rPr lang="pt" dirty="0" err="1">
                <a:solidFill>
                  <a:schemeClr val="tx1"/>
                </a:solidFill>
                <a:latin typeface="Calisto MT" panose="02040603050505030304" pitchFamily="18" charset="77"/>
              </a:rPr>
              <a:t>X</a:t>
            </a:r>
            <a:r>
              <a:rPr lang="pt" dirty="0">
                <a:solidFill>
                  <a:schemeClr val="tx1"/>
                </a:solidFill>
                <a:latin typeface="Calisto MT" panose="02040603050505030304" pitchFamily="18" charset="77"/>
              </a:rPr>
              <a:t>[1 . . </a:t>
            </a:r>
            <a:r>
              <a:rPr lang="pt" dirty="0" err="1">
                <a:solidFill>
                  <a:schemeClr val="tx1"/>
                </a:solidFill>
                <a:latin typeface="Calisto MT" panose="02040603050505030304" pitchFamily="18" charset="77"/>
              </a:rPr>
              <a:t>n</a:t>
            </a:r>
            <a:r>
              <a:rPr lang="pt" dirty="0">
                <a:solidFill>
                  <a:schemeClr val="tx1"/>
                </a:solidFill>
                <a:latin typeface="Calisto MT" panose="02040603050505030304" pitchFamily="18" charset="77"/>
              </a:rPr>
              <a:t>] e </a:t>
            </a:r>
            <a:r>
              <a:rPr lang="pt" dirty="0" err="1">
                <a:solidFill>
                  <a:schemeClr val="tx1"/>
                </a:solidFill>
                <a:latin typeface="Calisto MT" panose="02040603050505030304" pitchFamily="18" charset="77"/>
              </a:rPr>
              <a:t>Y</a:t>
            </a:r>
            <a:r>
              <a:rPr lang="pt" dirty="0">
                <a:solidFill>
                  <a:schemeClr val="tx1"/>
                </a:solidFill>
                <a:latin typeface="Calisto MT" panose="02040603050505030304" pitchFamily="18" charset="77"/>
              </a:rPr>
              <a:t>[1 . . </a:t>
            </a:r>
            <a:r>
              <a:rPr lang="pt" dirty="0" err="1">
                <a:solidFill>
                  <a:schemeClr val="tx1"/>
                </a:solidFill>
                <a:latin typeface="Calisto MT" panose="02040603050505030304" pitchFamily="18" charset="77"/>
              </a:rPr>
              <a:t>n</a:t>
            </a:r>
            <a:r>
              <a:rPr lang="pt" dirty="0">
                <a:solidFill>
                  <a:schemeClr val="tx1"/>
                </a:solidFill>
                <a:latin typeface="Calisto MT" panose="02040603050505030304" pitchFamily="18" charset="77"/>
              </a:rPr>
              <a:t>]).</a:t>
            </a:r>
            <a:r>
              <a:rPr lang="pt" dirty="0">
                <a:solidFill>
                  <a:schemeClr val="tx1"/>
                </a:solidFill>
              </a:rPr>
              <a:t> </a:t>
            </a:r>
          </a:p>
          <a:p>
            <a:r>
              <a:rPr lang="pt" dirty="0">
                <a:solidFill>
                  <a:schemeClr val="tx1"/>
                </a:solidFill>
              </a:rPr>
              <a:t>–</a:t>
            </a:r>
            <a:r>
              <a:rPr lang="pt" b="1" dirty="0">
                <a:solidFill>
                  <a:schemeClr val="tx1"/>
                </a:solidFill>
              </a:rPr>
              <a:t>Saída: </a:t>
            </a:r>
            <a:r>
              <a:rPr lang="pt" dirty="0">
                <a:solidFill>
                  <a:schemeClr val="tx1"/>
                </a:solidFill>
              </a:rPr>
              <a:t>menor distância entre dois pontos da coleção. 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F9D7F-E07C-D542-B996-0359E76DB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22</a:t>
            </a:fld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EB71B5-C5B4-6549-9506-97B569229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18" y="3429000"/>
            <a:ext cx="73787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223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4C923-F901-4347-9170-13F6D1AB3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Outros exemplos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35ECE-39DD-8C43-A226-A744B2314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" dirty="0"/>
              <a:t>Outros algoritmos baseados em força bruta que veremos ao longo do curso: </a:t>
            </a:r>
          </a:p>
          <a:p>
            <a:r>
              <a:rPr lang="pt" dirty="0"/>
              <a:t>Multiplicação de Inteiros Grandes; </a:t>
            </a:r>
          </a:p>
          <a:p>
            <a:r>
              <a:rPr lang="pt" dirty="0"/>
              <a:t>Busca de Padrões em </a:t>
            </a:r>
            <a:r>
              <a:rPr lang="pt" dirty="0" err="1"/>
              <a:t>String</a:t>
            </a:r>
            <a:r>
              <a:rPr lang="pt" dirty="0"/>
              <a:t>; </a:t>
            </a:r>
          </a:p>
          <a:p>
            <a:r>
              <a:rPr lang="pt" dirty="0"/>
              <a:t>Maior Subsequência Comum; </a:t>
            </a:r>
          </a:p>
          <a:p>
            <a:r>
              <a:rPr lang="pt" dirty="0" err="1"/>
              <a:t>Bubble</a:t>
            </a:r>
            <a:r>
              <a:rPr lang="pt" dirty="0"/>
              <a:t> </a:t>
            </a:r>
            <a:r>
              <a:rPr lang="pt" dirty="0" err="1"/>
              <a:t>Sort</a:t>
            </a:r>
            <a:r>
              <a:rPr lang="pt" dirty="0"/>
              <a:t>; </a:t>
            </a:r>
          </a:p>
          <a:p>
            <a:r>
              <a:rPr lang="pt" dirty="0" err="1"/>
              <a:t>Selection</a:t>
            </a:r>
            <a:r>
              <a:rPr lang="pt" dirty="0"/>
              <a:t> </a:t>
            </a:r>
            <a:r>
              <a:rPr lang="pt" dirty="0" err="1"/>
              <a:t>Sort</a:t>
            </a:r>
            <a:r>
              <a:rPr lang="pt" dirty="0"/>
              <a:t>; </a:t>
            </a:r>
          </a:p>
          <a:p>
            <a:r>
              <a:rPr lang="pt" dirty="0"/>
              <a:t>Busca em Profundidade; </a:t>
            </a:r>
          </a:p>
          <a:p>
            <a:r>
              <a:rPr lang="pt" dirty="0"/>
              <a:t>Busca em Largura; </a:t>
            </a:r>
          </a:p>
          <a:p>
            <a:r>
              <a:rPr lang="pt" dirty="0" err="1"/>
              <a:t>Convex</a:t>
            </a:r>
            <a:r>
              <a:rPr lang="pt" dirty="0"/>
              <a:t> </a:t>
            </a:r>
            <a:r>
              <a:rPr lang="pt" dirty="0" err="1"/>
              <a:t>hull</a:t>
            </a:r>
            <a:endParaRPr lang="pt" dirty="0"/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B07D7-5BF3-CA4C-AECF-5A0F440A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7614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656FF-5646-844B-9B89-786307D39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exaustiva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EC0B0-8659-0342-898B-EF9E3B946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Classe de problemas que implicam na busca de um determinado elemento, com uma propriedade especial num conjunto instância que cresce exponencialmente (ou ainda mais rápido)</a:t>
            </a:r>
          </a:p>
          <a:p>
            <a:r>
              <a:rPr lang="pt-BR" dirty="0"/>
              <a:t>Envolvem necessariamente situações que envolvem análise combinatória</a:t>
            </a:r>
          </a:p>
          <a:p>
            <a:pPr lvl="1"/>
            <a:r>
              <a:rPr lang="pt-BR" dirty="0"/>
              <a:t>Permutações</a:t>
            </a:r>
          </a:p>
          <a:p>
            <a:pPr lvl="1"/>
            <a:r>
              <a:rPr lang="pt-BR" dirty="0"/>
              <a:t>Combinações</a:t>
            </a:r>
          </a:p>
          <a:p>
            <a:pPr lvl="1"/>
            <a:r>
              <a:rPr lang="pt-BR" dirty="0"/>
              <a:t>Subconjuntos</a:t>
            </a:r>
          </a:p>
          <a:p>
            <a:r>
              <a:rPr lang="pt-BR" dirty="0"/>
              <a:t>Tais algoritmos implicam num passo de geração dos elementos combinados a serem analisados</a:t>
            </a:r>
          </a:p>
          <a:p>
            <a:r>
              <a:rPr lang="pt-BR" dirty="0"/>
              <a:t>Muitos desses problemas são de otimização</a:t>
            </a:r>
          </a:p>
          <a:p>
            <a:pPr lvl="1"/>
            <a:r>
              <a:rPr lang="pt-BR" dirty="0"/>
              <a:t>Encontrar valores de elementos que maximizem ou minimizem certas características desejáveis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46901-B247-F845-A9F4-C281A80DD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2141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901C0-9F52-8F4A-8AAB-4B900663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exaustiva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09D15-7C70-174E-991F-D301BB5D8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1475084"/>
            <a:ext cx="8309113" cy="4343400"/>
          </a:xfrm>
        </p:spPr>
        <p:txBody>
          <a:bodyPr/>
          <a:lstStyle/>
          <a:p>
            <a:r>
              <a:rPr lang="pt-BR" dirty="0"/>
              <a:t>Caixeiro viajante</a:t>
            </a:r>
          </a:p>
          <a:p>
            <a:r>
              <a:rPr lang="pt-BR" dirty="0"/>
              <a:t>Problema da mochila</a:t>
            </a:r>
          </a:p>
          <a:p>
            <a:r>
              <a:rPr lang="pt-BR" dirty="0"/>
              <a:t>Busca em profundidade</a:t>
            </a:r>
          </a:p>
          <a:p>
            <a:r>
              <a:rPr lang="pt-BR" dirty="0"/>
              <a:t>Busca em largura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75AA6-8070-EE49-8FCA-E2A76C6DD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9161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DF18-98C4-844A-B194-D895AA1EB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em profundidade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22A0F-2E99-1542-B698-AC794E9C2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1649896"/>
            <a:ext cx="8309113" cy="1510163"/>
          </a:xfrm>
        </p:spPr>
        <p:txBody>
          <a:bodyPr>
            <a:normAutofit lnSpcReduction="10000"/>
          </a:bodyPr>
          <a:lstStyle/>
          <a:p>
            <a:r>
              <a:rPr lang="pt-BR" b="1" dirty="0" err="1">
                <a:solidFill>
                  <a:schemeClr val="tx1"/>
                </a:solidFill>
              </a:rPr>
              <a:t>Depth-First</a:t>
            </a:r>
            <a:r>
              <a:rPr lang="pt-BR" b="1" dirty="0">
                <a:solidFill>
                  <a:schemeClr val="tx1"/>
                </a:solidFill>
              </a:rPr>
              <a:t> </a:t>
            </a:r>
            <a:r>
              <a:rPr lang="pt-BR" b="1" dirty="0" err="1">
                <a:solidFill>
                  <a:schemeClr val="tx1"/>
                </a:solidFill>
              </a:rPr>
              <a:t>Search</a:t>
            </a:r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Visitar de vértices selecionando cada nó visitado</a:t>
            </a:r>
          </a:p>
          <a:p>
            <a:r>
              <a:rPr lang="pt-BR" dirty="0">
                <a:solidFill>
                  <a:schemeClr val="tx1"/>
                </a:solidFill>
              </a:rPr>
              <a:t>Em caso de conflito escolher a estratégia mais simples (ordem alfabética)</a:t>
            </a:r>
          </a:p>
          <a:p>
            <a:r>
              <a:rPr lang="pt-BR" dirty="0">
                <a:solidFill>
                  <a:schemeClr val="tx1"/>
                </a:solidFill>
              </a:rPr>
              <a:t>Quando chegar ao fim realizar o volta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A303A-DE9E-5E4B-A90B-4D700C4A8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26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3CEEC-EA7C-6D4C-BB61-B5FAA2BC9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26" y="3106420"/>
            <a:ext cx="79502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6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41C59-037E-384B-B4B2-767855BD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em profundidade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8E553-7BCF-4846-9D6E-F270555B3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1649896"/>
            <a:ext cx="8309113" cy="365760"/>
          </a:xfrm>
        </p:spPr>
        <p:txBody>
          <a:bodyPr/>
          <a:lstStyle/>
          <a:p>
            <a:r>
              <a:rPr lang="pt-BR" dirty="0"/>
              <a:t>Algoritmo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F69CE-B952-DE44-8832-448635640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27</a:t>
            </a:fld>
            <a:endParaRPr lang="pt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C28F80-98A2-5341-B175-5D457910C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420806"/>
            <a:ext cx="72390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51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5D78E-E7C8-454B-BBA3-49BBFB266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em profundidade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98B7-DDD7-4E4A-AF2F-96914D1EC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Recursividade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67D2E-9AC3-0B48-B239-7D528D960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28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4684A4-41D7-B249-8E89-5CE4ACD21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68" y="2506403"/>
            <a:ext cx="7298744" cy="253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30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C00D-E723-2E40-B415-9329EB1FA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Técnica da Força bruta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7D124-685F-9746-BE20-B147A2133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1649895"/>
            <a:ext cx="8309113" cy="4851265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/>
              <a:t>Desvantagem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Explosão combinatória de soluções a serem analisadas</a:t>
            </a:r>
          </a:p>
          <a:p>
            <a:pPr lvl="1"/>
            <a:r>
              <a:rPr lang="pt" dirty="0"/>
              <a:t>Raramente fornece algoritmos eficientes; </a:t>
            </a:r>
          </a:p>
          <a:p>
            <a:pPr lvl="1"/>
            <a:r>
              <a:rPr lang="pt" dirty="0"/>
              <a:t>Alguns algoritmos força bruta são inaceitavelmente vagarosos; </a:t>
            </a:r>
          </a:p>
          <a:p>
            <a:pPr lvl="1"/>
            <a:r>
              <a:rPr lang="pt" dirty="0"/>
              <a:t>Não tão construtivo/criativo quanto outras técnicas de projeto de algoritmos. </a:t>
            </a:r>
          </a:p>
          <a:p>
            <a:r>
              <a:rPr lang="pt" b="1" dirty="0"/>
              <a:t>Vantagens</a:t>
            </a:r>
          </a:p>
          <a:p>
            <a:pPr lvl="1"/>
            <a:r>
              <a:rPr lang="pt" dirty="0"/>
              <a:t>Ampla aplicabilidade; </a:t>
            </a:r>
          </a:p>
          <a:p>
            <a:pPr lvl="1"/>
            <a:r>
              <a:rPr lang="pt" dirty="0"/>
              <a:t>Simplicidade; </a:t>
            </a:r>
          </a:p>
          <a:p>
            <a:pPr lvl="1"/>
            <a:r>
              <a:rPr lang="pt" dirty="0"/>
              <a:t>Fornece algoritmos razoáveis para alguns problemas </a:t>
            </a:r>
          </a:p>
          <a:p>
            <a:r>
              <a:rPr lang="pt-BR" b="1" dirty="0"/>
              <a:t>Relevante</a:t>
            </a:r>
            <a:r>
              <a:rPr lang="pt-BR" dirty="0"/>
              <a:t> </a:t>
            </a:r>
            <a:r>
              <a:rPr lang="pt-BR" b="1" dirty="0"/>
              <a:t>saber</a:t>
            </a:r>
            <a:r>
              <a:rPr lang="pt-BR" dirty="0"/>
              <a:t>:</a:t>
            </a:r>
          </a:p>
          <a:p>
            <a:pPr lvl="1"/>
            <a:r>
              <a:rPr lang="pt" dirty="0"/>
              <a:t>Algoritmos de busca exaustiva são executados em uma quantidade de tempo realística </a:t>
            </a:r>
            <a:r>
              <a:rPr lang="pt" b="1" dirty="0"/>
              <a:t>somente para instâncias muito pequenas. </a:t>
            </a:r>
            <a:endParaRPr lang="pt" dirty="0"/>
          </a:p>
          <a:p>
            <a:pPr lvl="1"/>
            <a:r>
              <a:rPr lang="pt" dirty="0"/>
              <a:t>Em muitos casos existem alternativas muito melhores! </a:t>
            </a:r>
          </a:p>
          <a:p>
            <a:pPr lvl="1"/>
            <a:r>
              <a:rPr lang="pt" dirty="0"/>
              <a:t>Em alguns casos, busca exaustiva (ou variação) é a </a:t>
            </a:r>
            <a:r>
              <a:rPr lang="pt" b="1" dirty="0"/>
              <a:t>única solução conhecida</a:t>
            </a:r>
            <a:r>
              <a:rPr lang="pt" dirty="0"/>
              <a:t>. 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8469E-6CB0-9C4A-847D-32F717577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2478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2A4CF-49BF-F64C-9C9E-555B83527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3</a:t>
            </a:fld>
            <a:endParaRPr lang="pt-BR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4999539-971A-4B43-B28F-9CB69A641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050465" cy="68282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8FDB16-D637-1944-AA05-1738489355AB}"/>
              </a:ext>
            </a:extLst>
          </p:cNvPr>
          <p:cNvSpPr txBox="1"/>
          <p:nvPr/>
        </p:nvSpPr>
        <p:spPr>
          <a:xfrm>
            <a:off x="5295014" y="223284"/>
            <a:ext cx="3423684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87325" indent="-187325">
              <a:buAutoNum type="arabicPeriod"/>
            </a:pPr>
            <a:r>
              <a:rPr lang="pt-BR" sz="1400" dirty="0"/>
              <a:t>Leitura da descrição do problema</a:t>
            </a:r>
          </a:p>
          <a:p>
            <a:pPr marL="187325" indent="-187325">
              <a:buAutoNum type="arabicPeriod"/>
            </a:pPr>
            <a:r>
              <a:rPr lang="pt-BR" sz="1400" dirty="0"/>
              <a:t>Conversa com </a:t>
            </a:r>
            <a:r>
              <a:rPr lang="pt-BR" sz="1400" dirty="0" err="1"/>
              <a:t>stakeholders</a:t>
            </a:r>
            <a:endParaRPr lang="pt-BR" sz="1400" dirty="0"/>
          </a:p>
          <a:p>
            <a:pPr marL="187325" indent="-187325">
              <a:buAutoNum type="arabicPeriod"/>
            </a:pPr>
            <a:r>
              <a:rPr lang="pt-BR" sz="1400" dirty="0"/>
              <a:t>Definição formal</a:t>
            </a:r>
          </a:p>
          <a:p>
            <a:pPr marL="187325" indent="-187325">
              <a:buAutoNum type="arabicPeriod"/>
            </a:pPr>
            <a:r>
              <a:rPr lang="pt-BR" sz="1400" dirty="0"/>
              <a:t>Identificar instâncias</a:t>
            </a:r>
          </a:p>
          <a:p>
            <a:pPr marL="187325" indent="-187325">
              <a:buAutoNum type="arabicPeriod"/>
            </a:pPr>
            <a:r>
              <a:rPr lang="pt-BR" sz="1400" dirty="0"/>
              <a:t>Identificar limites de entradas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26F6ED54-F945-A249-8954-F7467F4367E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785191" y="297712"/>
            <a:ext cx="1509823" cy="510348"/>
          </a:xfrm>
          <a:prstGeom prst="bentConnector3">
            <a:avLst/>
          </a:prstGeom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07F05F3-0692-5C49-88F3-B5B327C6E53F}"/>
              </a:ext>
            </a:extLst>
          </p:cNvPr>
          <p:cNvSpPr txBox="1"/>
          <p:nvPr/>
        </p:nvSpPr>
        <p:spPr>
          <a:xfrm>
            <a:off x="5295014" y="1690547"/>
            <a:ext cx="342368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87325" indent="-187325">
              <a:buFont typeface="Arial" panose="020B0604020202020204" pitchFamily="34" charset="0"/>
              <a:buChar char="•"/>
            </a:pPr>
            <a:r>
              <a:rPr lang="pt-BR" sz="1400" dirty="0"/>
              <a:t>Técnica de projeto de algoritmos</a:t>
            </a:r>
          </a:p>
          <a:p>
            <a:pPr marL="363538" lvl="1" indent="-220663">
              <a:buFont typeface="Arial" panose="020B0604020202020204" pitchFamily="34" charset="0"/>
              <a:buChar char="•"/>
            </a:pPr>
            <a:r>
              <a:rPr lang="pt-BR" sz="1400" dirty="0"/>
              <a:t>É uma técnica sistemática para resolver problemas que é aplicável a diversos problemas da computação</a:t>
            </a:r>
          </a:p>
          <a:p>
            <a:pPr marL="363538" lvl="1" indent="-220663">
              <a:buFont typeface="Arial" panose="020B0604020202020204" pitchFamily="34" charset="0"/>
              <a:buChar char="•"/>
            </a:pPr>
            <a:r>
              <a:rPr lang="pt-BR" sz="1400" dirty="0"/>
              <a:t>Coleção de ferramentas</a:t>
            </a:r>
          </a:p>
          <a:p>
            <a:pPr marL="363538" lvl="1" indent="-220663">
              <a:buFont typeface="Arial" panose="020B0604020202020204" pitchFamily="34" charset="0"/>
              <a:buChar char="•"/>
            </a:pPr>
            <a:r>
              <a:rPr lang="pt-BR" sz="1400" dirty="0"/>
              <a:t>Algoritmos é a pedra fundamental da Ciência da Computação</a:t>
            </a:r>
          </a:p>
          <a:p>
            <a:pPr lvl="1"/>
            <a:endParaRPr lang="pt-BR" sz="1400" dirty="0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8E9A8A7E-AF84-8E47-9BF9-666329ECF24F}"/>
              </a:ext>
            </a:extLst>
          </p:cNvPr>
          <p:cNvCxnSpPr>
            <a:endCxn id="9" idx="1"/>
          </p:cNvCxnSpPr>
          <p:nvPr/>
        </p:nvCxnSpPr>
        <p:spPr>
          <a:xfrm flipV="1">
            <a:off x="3785191" y="2598488"/>
            <a:ext cx="1509823" cy="300829"/>
          </a:xfrm>
          <a:prstGeom prst="bentConnector3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53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D13FDE-FBCC-9547-B749-DD659090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Técnicas de projeto de algoritmos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878993-103F-8C4C-AB77-41B15B98A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Força Bruta (</a:t>
            </a:r>
            <a:r>
              <a:rPr lang="pt-BR" b="1" dirty="0" err="1"/>
              <a:t>Brute</a:t>
            </a:r>
            <a:r>
              <a:rPr lang="pt-BR" b="1" dirty="0"/>
              <a:t> Force) </a:t>
            </a:r>
            <a:endParaRPr lang="pt-BR" dirty="0"/>
          </a:p>
          <a:p>
            <a:r>
              <a:rPr lang="pt-BR" b="1" dirty="0"/>
              <a:t>Dividir e Conquistar (Divide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Conquer</a:t>
            </a:r>
            <a:r>
              <a:rPr lang="pt-BR" b="1" dirty="0"/>
              <a:t>) </a:t>
            </a:r>
            <a:endParaRPr lang="pt-BR" dirty="0"/>
          </a:p>
          <a:p>
            <a:r>
              <a:rPr lang="pt-BR" b="1" dirty="0"/>
              <a:t>Diminuir e Conquistar (</a:t>
            </a:r>
            <a:r>
              <a:rPr lang="pt-BR" b="1" dirty="0" err="1"/>
              <a:t>Decrease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Conquer</a:t>
            </a:r>
            <a:r>
              <a:rPr lang="pt-BR" b="1" dirty="0"/>
              <a:t>) </a:t>
            </a:r>
          </a:p>
          <a:p>
            <a:r>
              <a:rPr lang="pt-BR" dirty="0"/>
              <a:t>Transformar e Conquistar (</a:t>
            </a:r>
            <a:r>
              <a:rPr lang="pt-BR" dirty="0" err="1"/>
              <a:t>Transform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Conquer</a:t>
            </a:r>
            <a:r>
              <a:rPr lang="pt-BR" dirty="0"/>
              <a:t>) </a:t>
            </a:r>
          </a:p>
          <a:p>
            <a:r>
              <a:rPr lang="pt-BR" dirty="0"/>
              <a:t>Compromisso Tempo–Espaço (Space </a:t>
            </a:r>
            <a:r>
              <a:rPr lang="pt-BR" dirty="0" err="1"/>
              <a:t>and</a:t>
            </a:r>
            <a:r>
              <a:rPr lang="pt-BR" dirty="0"/>
              <a:t> Time </a:t>
            </a:r>
            <a:r>
              <a:rPr lang="pt-BR" dirty="0" err="1"/>
              <a:t>Tradeoffs</a:t>
            </a:r>
            <a:r>
              <a:rPr lang="pt-BR" dirty="0"/>
              <a:t>) </a:t>
            </a:r>
          </a:p>
          <a:p>
            <a:r>
              <a:rPr lang="pt-BR" b="1" dirty="0"/>
              <a:t>Estratégia Gulosa (</a:t>
            </a:r>
            <a:r>
              <a:rPr lang="pt-BR" b="1" dirty="0" err="1"/>
              <a:t>Greedy</a:t>
            </a:r>
            <a:r>
              <a:rPr lang="pt-BR" b="1" dirty="0"/>
              <a:t>) </a:t>
            </a:r>
            <a:endParaRPr lang="pt-BR" dirty="0"/>
          </a:p>
          <a:p>
            <a:r>
              <a:rPr lang="pt-BR" b="1" dirty="0"/>
              <a:t>Programação Dinâmica (</a:t>
            </a:r>
            <a:r>
              <a:rPr lang="pt-BR" b="1" dirty="0" err="1"/>
              <a:t>Dynamic</a:t>
            </a:r>
            <a:r>
              <a:rPr lang="pt-BR" b="1" dirty="0"/>
              <a:t> </a:t>
            </a:r>
            <a:r>
              <a:rPr lang="pt-BR" b="1" dirty="0" err="1"/>
              <a:t>Programming</a:t>
            </a:r>
            <a:r>
              <a:rPr lang="pt-BR" b="1" dirty="0"/>
              <a:t>) </a:t>
            </a:r>
            <a:endParaRPr lang="pt-BR" dirty="0"/>
          </a:p>
          <a:p>
            <a:r>
              <a:rPr lang="pt-BR" b="1" dirty="0"/>
              <a:t>Voltando Atrás (</a:t>
            </a:r>
            <a:r>
              <a:rPr lang="pt-BR" b="1" dirty="0" err="1"/>
              <a:t>Backtracking</a:t>
            </a:r>
            <a:r>
              <a:rPr lang="pt-BR" b="1" dirty="0"/>
              <a:t>) </a:t>
            </a:r>
          </a:p>
          <a:p>
            <a:r>
              <a:rPr lang="pt-BR" b="1" dirty="0"/>
              <a:t>Ramificar e Limitar (</a:t>
            </a:r>
            <a:r>
              <a:rPr lang="pt-BR" b="1" dirty="0" err="1"/>
              <a:t>Branch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Bound</a:t>
            </a:r>
            <a:r>
              <a:rPr lang="pt-BR" b="1" dirty="0"/>
              <a:t>) </a:t>
            </a:r>
          </a:p>
          <a:p>
            <a:r>
              <a:rPr lang="pt-BR" dirty="0"/>
              <a:t>Algoritmos Aproximados</a:t>
            </a:r>
          </a:p>
          <a:p>
            <a:endParaRPr lang="pt-B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52AEC9-6EF4-9A44-BAF3-8A7D2E328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9696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E05D-599C-D44B-B7E7-42D7D2ACD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Força bruta e/ou busca exaustiva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3926B-A0A6-AC41-B129-F95839DA7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1649896"/>
            <a:ext cx="8309113" cy="4717450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Técnica elementar para resolver problemas</a:t>
            </a:r>
          </a:p>
          <a:p>
            <a:r>
              <a:rPr lang="pt-BR" dirty="0"/>
              <a:t>Baseada, normalmente, na definição direta do problema e dos conceitos envolvidos</a:t>
            </a:r>
          </a:p>
          <a:p>
            <a:r>
              <a:rPr lang="pt-BR" dirty="0"/>
              <a:t>Ideia de “forçar” o computador a fazer as atividades</a:t>
            </a:r>
          </a:p>
          <a:p>
            <a:endParaRPr lang="pt-BR" dirty="0"/>
          </a:p>
          <a:p>
            <a:pPr marL="0" indent="0">
              <a:buNone/>
            </a:pPr>
            <a:r>
              <a:rPr lang="pt" dirty="0"/>
              <a:t>“</a:t>
            </a:r>
            <a:r>
              <a:rPr lang="pt" i="1" dirty="0"/>
              <a:t>é um método para resolver um problema através de uma </a:t>
            </a:r>
            <a:r>
              <a:rPr lang="pt" b="1" i="1" dirty="0"/>
              <a:t>travessia completa </a:t>
            </a:r>
            <a:r>
              <a:rPr lang="pt" i="1" dirty="0"/>
              <a:t>(ou parcial) no </a:t>
            </a:r>
            <a:r>
              <a:rPr lang="pt" b="1" i="1" dirty="0"/>
              <a:t>espaço de busca </a:t>
            </a:r>
            <a:r>
              <a:rPr lang="pt" i="1" dirty="0"/>
              <a:t>do problema para se obter uma solução.</a:t>
            </a:r>
            <a:r>
              <a:rPr lang="pt" dirty="0"/>
              <a:t> ”</a:t>
            </a:r>
          </a:p>
          <a:p>
            <a:pPr marL="0" indent="0">
              <a:buNone/>
            </a:pPr>
            <a:endParaRPr lang="pt" dirty="0"/>
          </a:p>
          <a:p>
            <a:r>
              <a:rPr lang="pt-BR" dirty="0"/>
              <a:t>“</a:t>
            </a:r>
            <a:r>
              <a:rPr lang="en" dirty="0"/>
              <a:t>Though rarely a source of clever or efficient algorithms</a:t>
            </a:r>
            <a:r>
              <a:rPr lang="pt-BR" dirty="0"/>
              <a:t>”</a:t>
            </a:r>
          </a:p>
          <a:p>
            <a:pPr lvl="1"/>
            <a:r>
              <a:rPr lang="pt-BR" dirty="0"/>
              <a:t>Não devemos deixar de considerá-los como uma técnica válida</a:t>
            </a:r>
          </a:p>
          <a:p>
            <a:pPr marL="571500" lvl="1" indent="-342900">
              <a:buFont typeface="+mj-lt"/>
              <a:buAutoNum type="arabicPeriod"/>
            </a:pPr>
            <a:r>
              <a:rPr lang="pt-BR" dirty="0"/>
              <a:t>Diferente de outras estratégias, é aplicado a um vasto campo de problemas</a:t>
            </a:r>
          </a:p>
          <a:p>
            <a:pPr marL="571500" lvl="1" indent="-342900">
              <a:buFont typeface="+mj-lt"/>
              <a:buAutoNum type="arabicPeriod"/>
            </a:pPr>
            <a:r>
              <a:rPr lang="pt-BR" dirty="0"/>
              <a:t>Para alguns problemas importantes,</a:t>
            </a:r>
            <a:r>
              <a:rPr lang="en" dirty="0"/>
              <a:t>— sorting, searching, matrix multiplication, string matching </a:t>
            </a:r>
            <a:r>
              <a:rPr lang="pt-BR" dirty="0"/>
              <a:t>— suporta algoritmos razoáveis com algum valor prático sem limite de tamanho de instância</a:t>
            </a:r>
            <a:r>
              <a:rPr lang="en" dirty="0"/>
              <a:t>. </a:t>
            </a:r>
            <a:r>
              <a:rPr lang="pt-BR" dirty="0"/>
              <a:t>Serve como um bom </a:t>
            </a:r>
            <a:r>
              <a:rPr lang="pt-BR" dirty="0" err="1"/>
              <a:t>baseline</a:t>
            </a:r>
            <a:r>
              <a:rPr lang="pt-BR" dirty="0"/>
              <a:t>.</a:t>
            </a:r>
          </a:p>
          <a:p>
            <a:pPr marL="571500" lvl="1" indent="-342900">
              <a:buFont typeface="+mj-lt"/>
              <a:buAutoNum type="arabicPeriod"/>
            </a:pPr>
            <a:r>
              <a:rPr lang="pt-BR" dirty="0"/>
              <a:t>Mais barato de ser desenvolvido e aplicado</a:t>
            </a:r>
          </a:p>
          <a:p>
            <a:pPr marL="571500" lvl="1" indent="-342900">
              <a:buFont typeface="+mj-lt"/>
              <a:buAutoNum type="arabicPeriod"/>
            </a:pPr>
            <a:r>
              <a:rPr lang="pt-BR" dirty="0"/>
              <a:t>Útil para pequenas instâncias</a:t>
            </a:r>
          </a:p>
          <a:p>
            <a:pPr marL="571500" lvl="1" indent="-342900">
              <a:buFont typeface="+mj-lt"/>
              <a:buAutoNum type="arabicPeriod"/>
            </a:pPr>
            <a:endParaRPr lang="pt-BR" dirty="0"/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70185-2FB2-0240-A4E0-F54A348E9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6664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7BB83-2563-184D-B3EC-10B0BDBE8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Força bruta e/ou busca exaustiva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9FC45-084F-BC4A-8FF1-6BC8ED0E8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Exemplos:</a:t>
            </a:r>
          </a:p>
          <a:p>
            <a:pPr lvl="1"/>
            <a:r>
              <a:rPr lang="pt-BR" b="1" dirty="0"/>
              <a:t>Problemas de ordenação</a:t>
            </a:r>
            <a:r>
              <a:rPr lang="pt-BR" dirty="0"/>
              <a:t>: </a:t>
            </a:r>
            <a:r>
              <a:rPr lang="pt-BR" dirty="0" err="1"/>
              <a:t>bubble</a:t>
            </a:r>
            <a:r>
              <a:rPr lang="pt-BR" dirty="0"/>
              <a:t> e </a:t>
            </a:r>
            <a:r>
              <a:rPr lang="pt-BR" dirty="0" err="1"/>
              <a:t>selection</a:t>
            </a:r>
            <a:r>
              <a:rPr lang="pt-BR" dirty="0"/>
              <a:t> </a:t>
            </a:r>
            <a:r>
              <a:rPr lang="pt-BR" dirty="0" err="1"/>
              <a:t>sort</a:t>
            </a:r>
            <a:endParaRPr lang="pt-BR" dirty="0"/>
          </a:p>
          <a:p>
            <a:pPr lvl="1"/>
            <a:r>
              <a:rPr lang="pt-BR" b="1" dirty="0"/>
              <a:t>Problemas de Busca</a:t>
            </a:r>
            <a:r>
              <a:rPr lang="pt-BR" dirty="0"/>
              <a:t>: busca sequencial</a:t>
            </a:r>
          </a:p>
          <a:p>
            <a:pPr lvl="1"/>
            <a:r>
              <a:rPr lang="pt-BR" b="1" dirty="0"/>
              <a:t>Problemas relacionados a processamento de </a:t>
            </a:r>
            <a:r>
              <a:rPr lang="pt-BR" b="1" dirty="0" err="1"/>
              <a:t>Strings</a:t>
            </a:r>
            <a:r>
              <a:rPr lang="pt-BR" dirty="0"/>
              <a:t>: </a:t>
            </a:r>
            <a:r>
              <a:rPr lang="pt-BR" dirty="0" err="1"/>
              <a:t>String</a:t>
            </a:r>
            <a:r>
              <a:rPr lang="pt-BR" dirty="0"/>
              <a:t> </a:t>
            </a:r>
            <a:r>
              <a:rPr lang="pt-BR" dirty="0" err="1"/>
              <a:t>matching</a:t>
            </a:r>
            <a:endParaRPr lang="pt-BR" dirty="0"/>
          </a:p>
          <a:p>
            <a:pPr lvl="1"/>
            <a:r>
              <a:rPr lang="pt-BR" b="1" dirty="0"/>
              <a:t>Clássicos problemas de grafos</a:t>
            </a:r>
            <a:r>
              <a:rPr lang="pt-BR" dirty="0"/>
              <a:t>: travessia, caminho mais curto, ordenação topológica</a:t>
            </a:r>
          </a:p>
          <a:p>
            <a:pPr lvl="1"/>
            <a:r>
              <a:rPr lang="pt" b="1" dirty="0"/>
              <a:t>Problemas </a:t>
            </a:r>
            <a:r>
              <a:rPr lang="pt" b="1" dirty="0" err="1"/>
              <a:t>Combinatoriais</a:t>
            </a:r>
            <a:r>
              <a:rPr lang="pt" b="1" dirty="0"/>
              <a:t>: </a:t>
            </a:r>
            <a:r>
              <a:rPr lang="pt" dirty="0"/>
              <a:t>Problemas onde é necessário encontrar um objeto </a:t>
            </a:r>
            <a:r>
              <a:rPr lang="pt" dirty="0" err="1"/>
              <a:t>combinatorial</a:t>
            </a:r>
            <a:r>
              <a:rPr lang="pt" dirty="0"/>
              <a:t> (permutações, combinações ou subconjuntos) que satisfaça certas restrições e tenha certas propriedades (maximizar um valor, minimizar um custo). </a:t>
            </a:r>
          </a:p>
          <a:p>
            <a:pPr lvl="1"/>
            <a:r>
              <a:rPr lang="pt" b="1" dirty="0"/>
              <a:t>Problemas Geométricos: </a:t>
            </a:r>
            <a:r>
              <a:rPr lang="pt" dirty="0"/>
              <a:t>Envolvem objetos geométricos com pontos, linhas e polígonos. </a:t>
            </a:r>
          </a:p>
          <a:p>
            <a:pPr lvl="1"/>
            <a:r>
              <a:rPr lang="pt" b="1" dirty="0"/>
              <a:t>Problemas Numéricos: </a:t>
            </a:r>
            <a:r>
              <a:rPr lang="pt" dirty="0"/>
              <a:t>Envolvem objetos matemáticos de natureza contínua: resolução de equações e sistemas de equações, integrais definidas, etc. 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EC00A-A4AE-8640-9A1B-8B65D34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8931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5DE33-64E8-6E4F-ADCB-D12026B16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Algoritmo geral de força bruta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37155-72E5-004F-9689-828DDC210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pt" dirty="0"/>
              <a:t>Listar todas as soluções potenciais para o problema de uma maneira sistemática. </a:t>
            </a:r>
          </a:p>
          <a:p>
            <a:pPr lvl="1"/>
            <a:r>
              <a:rPr lang="pt" dirty="0"/>
              <a:t>Todas as soluções estão eventualmente listadas; </a:t>
            </a:r>
          </a:p>
          <a:p>
            <a:pPr lvl="1"/>
            <a:r>
              <a:rPr lang="pt" dirty="0"/>
              <a:t>Nenhuma solução é repetida; </a:t>
            </a:r>
          </a:p>
          <a:p>
            <a:pPr marL="342900" indent="-342900">
              <a:buFont typeface="+mj-lt"/>
              <a:buAutoNum type="arabicPeriod"/>
            </a:pPr>
            <a:r>
              <a:rPr lang="pt" dirty="0"/>
              <a:t>Avaliar as soluções, uma a uma, talvez, desqualificando as não práticas e mantendo a melhor encontrada até o momento. </a:t>
            </a:r>
          </a:p>
          <a:p>
            <a:pPr marL="342900" indent="-342900">
              <a:buFont typeface="+mj-lt"/>
              <a:buAutoNum type="arabicPeriod"/>
            </a:pPr>
            <a:r>
              <a:rPr lang="pt" dirty="0"/>
              <a:t>Quando a busca terminar, retornar a solução encontrada. 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80C31-D85E-B540-84E9-08D0020CC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8255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68C12-F549-A449-BC63-F2F2F1D17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1: Caixeiro Viajante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529C8-5723-2146-8D2C-037F27BA2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1649896"/>
            <a:ext cx="8309113" cy="1048699"/>
          </a:xfrm>
        </p:spPr>
        <p:txBody>
          <a:bodyPr/>
          <a:lstStyle/>
          <a:p>
            <a:r>
              <a:rPr lang="pt" b="1" dirty="0"/>
              <a:t>Problema: </a:t>
            </a:r>
            <a:r>
              <a:rPr lang="pt" dirty="0"/>
              <a:t>dadas </a:t>
            </a:r>
            <a:r>
              <a:rPr lang="pt" dirty="0" err="1"/>
              <a:t>n</a:t>
            </a:r>
            <a:r>
              <a:rPr lang="pt" dirty="0"/>
              <a:t> cidades com distâncias conhecidas entre cada par, encontrar o trajeto mais curto que passe por todas as cidades exatamente uma vez antes de retornar a cidade de origem (</a:t>
            </a:r>
            <a:r>
              <a:rPr lang="pt" i="1" dirty="0" err="1"/>
              <a:t>Traveling</a:t>
            </a:r>
            <a:r>
              <a:rPr lang="pt" i="1" dirty="0"/>
              <a:t> </a:t>
            </a:r>
            <a:r>
              <a:rPr lang="pt" i="1" dirty="0" err="1"/>
              <a:t>Salesman</a:t>
            </a:r>
            <a:r>
              <a:rPr lang="pt" i="1" dirty="0"/>
              <a:t> </a:t>
            </a:r>
            <a:r>
              <a:rPr lang="pt" i="1" dirty="0" err="1"/>
              <a:t>Problem</a:t>
            </a:r>
            <a:r>
              <a:rPr lang="pt" dirty="0"/>
              <a:t> (TSP)). 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206B3-CD94-3C41-81FC-262CA55E3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8</a:t>
            </a:fld>
            <a:endParaRPr lang="pt-BR"/>
          </a:p>
        </p:txBody>
      </p:sp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1E3A19DF-4BDB-A844-8EAB-E7A79E0CA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47" y="2865863"/>
            <a:ext cx="7148115" cy="202670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8B452D-EB74-F349-B7EF-BEBF676FC5EC}"/>
              </a:ext>
            </a:extLst>
          </p:cNvPr>
          <p:cNvSpPr txBox="1">
            <a:spLocks/>
          </p:cNvSpPr>
          <p:nvPr/>
        </p:nvSpPr>
        <p:spPr>
          <a:xfrm>
            <a:off x="296759" y="5059833"/>
            <a:ext cx="8309113" cy="482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" b="1" dirty="0"/>
              <a:t>Complexidade O(</a:t>
            </a:r>
            <a:r>
              <a:rPr lang="pt" b="1" dirty="0" err="1"/>
              <a:t>n</a:t>
            </a:r>
            <a:r>
              <a:rPr lang="pt" b="1" dirty="0"/>
              <a:t>!)</a:t>
            </a:r>
            <a:endParaRPr lang="pt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233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0D258-6CA5-E44E-819D-313A5DCC4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da mochila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58D46-AB35-754C-9F3D-15D182BAD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2" y="1649896"/>
            <a:ext cx="5708212" cy="1779104"/>
          </a:xfrm>
        </p:spPr>
        <p:txBody>
          <a:bodyPr/>
          <a:lstStyle/>
          <a:p>
            <a:r>
              <a:rPr lang="pt-BR" dirty="0"/>
              <a:t>Suponha que tenha uma mochila com capacidade total de W e </a:t>
            </a:r>
            <a:r>
              <a:rPr lang="pt-BR" dirty="0" err="1"/>
              <a:t>n</a:t>
            </a:r>
            <a:r>
              <a:rPr lang="pt-BR" dirty="0"/>
              <a:t> itens distintos. Seja x</a:t>
            </a:r>
            <a:r>
              <a:rPr lang="pt-BR" baseline="-25000" dirty="0">
                <a:latin typeface="Calisto MT" panose="02040603050505030304" pitchFamily="18" charset="77"/>
              </a:rPr>
              <a:t>1</a:t>
            </a:r>
            <a:r>
              <a:rPr lang="pt-BR" dirty="0"/>
              <a:t>,...,</a:t>
            </a:r>
            <a:r>
              <a:rPr lang="pt-BR" dirty="0" err="1"/>
              <a:t>x</a:t>
            </a:r>
            <a:r>
              <a:rPr lang="pt-BR" baseline="-25000" dirty="0" err="1"/>
              <a:t>n</a:t>
            </a:r>
            <a:r>
              <a:rPr lang="pt-BR" dirty="0"/>
              <a:t> a quantidade de itens que está sendo carregado, cada um com um respectivo peso w</a:t>
            </a:r>
            <a:r>
              <a:rPr lang="pt-BR" baseline="-25000" dirty="0">
                <a:latin typeface="Calisto MT" panose="02040603050505030304" pitchFamily="18" charset="77"/>
              </a:rPr>
              <a:t>1</a:t>
            </a:r>
            <a:r>
              <a:rPr lang="pt-BR" dirty="0"/>
              <a:t>, ... , </a:t>
            </a:r>
            <a:r>
              <a:rPr lang="pt-BR" dirty="0" err="1"/>
              <a:t>w</a:t>
            </a:r>
            <a:r>
              <a:rPr lang="pt-BR" baseline="-25000" dirty="0" err="1"/>
              <a:t>n</a:t>
            </a:r>
            <a:r>
              <a:rPr lang="pt-BR" dirty="0"/>
              <a:t> e valor v</a:t>
            </a:r>
            <a:r>
              <a:rPr lang="pt-BR" baseline="-25000" dirty="0">
                <a:latin typeface="Calisto MT" panose="02040603050505030304" pitchFamily="18" charset="77"/>
              </a:rPr>
              <a:t>1</a:t>
            </a:r>
            <a:r>
              <a:rPr lang="pt-BR" dirty="0"/>
              <a:t>, ..., </a:t>
            </a:r>
            <a:r>
              <a:rPr lang="pt-BR" dirty="0" err="1"/>
              <a:t>v</a:t>
            </a:r>
            <a:r>
              <a:rPr lang="pt-BR" baseline="-25000" dirty="0" err="1"/>
              <a:t>n</a:t>
            </a:r>
            <a:r>
              <a:rPr lang="pt-BR" dirty="0"/>
              <a:t> </a:t>
            </a:r>
            <a:br>
              <a:rPr lang="pt-BR" dirty="0"/>
            </a:br>
            <a:r>
              <a:rPr lang="pt-BR" dirty="0"/>
              <a:t>Maximizar o valor da mochila nada mais é que maximizar a seguinte equação: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E5AC2-51AA-4F4D-B4D4-E10CA0132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9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40A75-9F6C-2644-8645-57BF7A608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607" y="1580555"/>
            <a:ext cx="2824137" cy="2444643"/>
          </a:xfrm>
          <a:prstGeom prst="rect">
            <a:avLst/>
          </a:prstGeom>
        </p:spPr>
      </p:pic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CE1C1CD8-E7D6-A048-A5E6-9FD06B1F0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20" y="3650547"/>
            <a:ext cx="4062355" cy="93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7279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1994</Words>
  <Application>Microsoft Macintosh PowerPoint</Application>
  <PresentationFormat>On-screen Show (4:3)</PresentationFormat>
  <Paragraphs>246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Calisto MT</vt:lpstr>
      <vt:lpstr>Cambria Math</vt:lpstr>
      <vt:lpstr>Gill Sans MT</vt:lpstr>
      <vt:lpstr>Parcel</vt:lpstr>
      <vt:lpstr>Projeto de algoritmos</vt:lpstr>
      <vt:lpstr>projeto e análise de algoritmos</vt:lpstr>
      <vt:lpstr>PowerPoint Presentation</vt:lpstr>
      <vt:lpstr>Técnicas de projeto de algoritmos</vt:lpstr>
      <vt:lpstr>Força bruta e/ou busca exaustiva</vt:lpstr>
      <vt:lpstr>Força bruta e/ou busca exaustiva</vt:lpstr>
      <vt:lpstr>Algoritmo geral de força bruta</vt:lpstr>
      <vt:lpstr>Exemplo 1: Caixeiro Viajante</vt:lpstr>
      <vt:lpstr>Problema da mochila</vt:lpstr>
      <vt:lpstr>Problema da mochila</vt:lpstr>
      <vt:lpstr>Problema da mochila</vt:lpstr>
      <vt:lpstr>Problema da mochila</vt:lpstr>
      <vt:lpstr>String matching</vt:lpstr>
      <vt:lpstr>String matching</vt:lpstr>
      <vt:lpstr>String matching</vt:lpstr>
      <vt:lpstr>String matching</vt:lpstr>
      <vt:lpstr>String matching</vt:lpstr>
      <vt:lpstr>String matching</vt:lpstr>
      <vt:lpstr>String matching</vt:lpstr>
      <vt:lpstr>String matching</vt:lpstr>
      <vt:lpstr>Closest Pair</vt:lpstr>
      <vt:lpstr>Closest Pair</vt:lpstr>
      <vt:lpstr>Outros exemplos</vt:lpstr>
      <vt:lpstr>Busca exaustiva</vt:lpstr>
      <vt:lpstr>Busca exaustiva</vt:lpstr>
      <vt:lpstr>Busca em profundidade</vt:lpstr>
      <vt:lpstr>Busca em profundidade</vt:lpstr>
      <vt:lpstr>Busca em profundidade</vt:lpstr>
      <vt:lpstr>Técnica da Força bruta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algoritmos</dc:title>
  <dc:creator>Fabio Leite</dc:creator>
  <cp:lastModifiedBy>Fabio Leite</cp:lastModifiedBy>
  <cp:revision>18</cp:revision>
  <dcterms:created xsi:type="dcterms:W3CDTF">2019-04-03T20:29:49Z</dcterms:created>
  <dcterms:modified xsi:type="dcterms:W3CDTF">2021-04-25T19:44:07Z</dcterms:modified>
</cp:coreProperties>
</file>